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634" y="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C2D1E2-5B05-4C55-9E73-91EAF194CF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2174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EC6A48-ACD3-44B6-BD08-76B583B1647D}" type="datetimeFigureOut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D73F96-A9B1-427E-937C-A250897C6A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799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A83AD-6435-4527-B85F-774739EEC0C5}" type="slidenum">
              <a:rPr lang="fr-FR" altLang="fr-F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>
              <a:latin typeface="Calibri" pitchFamily="34" charset="0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latin typeface="Calibri" pitchFamily="34" charset="0"/>
              </a:rPr>
              <a:t>APEEE de Bruxelles IV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latin typeface="Calibri" pitchFamily="34" charset="0"/>
              </a:rPr>
              <a:t>APEEE de Bruxelles IV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E18D2D-7B1B-406F-8E30-E0CB92DF0304}" type="slidenum">
              <a:rPr lang="fr-FR" altLang="fr-F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DFDB-D64A-40D9-80E2-B56934CCF55E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2489-53C4-4000-A3B2-0D9EE72182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8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DC6D-EDE5-4EEB-AC24-E5279A1573C9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41F2-7749-44F9-B893-7C6ACB7819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58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DAD1-399D-4A0E-99CA-0E4933BA9D6E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F319-66DB-4AF1-8BB7-59CF240FD2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35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8D00EE-9754-4B0D-B38B-9D7CF4F72388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C2266A-F33C-4EF7-871C-66ACCE068B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</p:spTree>
    <p:extLst>
      <p:ext uri="{BB962C8B-B14F-4D97-AF65-F5344CB8AC3E}">
        <p14:creationId xmlns:p14="http://schemas.microsoft.com/office/powerpoint/2010/main" val="274624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CD88D-ABD9-4EAC-AB08-78FB41E808A2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37785-80EB-46FE-AC6E-46796116FB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547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BFDA-FA8C-41E0-80F8-0CF4CB134D6B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7A1-857F-4D59-9C8D-BBEFA8B909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88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10B0-FF9E-46C9-A550-30A4DCA3578B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A1EE-D808-4CE3-BADF-D5E768903C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90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BF43A0-7070-4ABF-BD61-170480747558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A3BC4D-D9B9-4B39-BD7A-0B423F8E2F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</p:spTree>
    <p:extLst>
      <p:ext uri="{BB962C8B-B14F-4D97-AF65-F5344CB8AC3E}">
        <p14:creationId xmlns:p14="http://schemas.microsoft.com/office/powerpoint/2010/main" val="32503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631F-3371-4219-9263-C477350AC35E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3B2F-9FD2-4F43-830C-39CF6B37C9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76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58E2ED-F08B-416C-9EEF-DB836F9D2F04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2F3FB0-889F-45FD-87F8-E2A9019E8B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</p:spTree>
    <p:extLst>
      <p:ext uri="{BB962C8B-B14F-4D97-AF65-F5344CB8AC3E}">
        <p14:creationId xmlns:p14="http://schemas.microsoft.com/office/powerpoint/2010/main" val="610834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6CD932-7EAE-4BC5-A3A4-72FF79AEFF7C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8CED6D-6550-4DF3-840E-A0A2249E01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</p:spTree>
    <p:extLst>
      <p:ext uri="{BB962C8B-B14F-4D97-AF65-F5344CB8AC3E}">
        <p14:creationId xmlns:p14="http://schemas.microsoft.com/office/powerpoint/2010/main" val="350916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4B4602-1A1E-46F8-8531-6D8EF6048705}" type="datetime1">
              <a:rPr lang="fr-FR"/>
              <a:pPr>
                <a:defRPr/>
              </a:pPr>
              <a:t>13/09/2022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APEEE de Bruxelles IV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78F83-7B26-4F62-B515-8FC1E66860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7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88913"/>
            <a:ext cx="7318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02" r:id="rId4"/>
    <p:sldLayoutId id="2147484603" r:id="rId5"/>
    <p:sldLayoutId id="2147484610" r:id="rId6"/>
    <p:sldLayoutId id="2147484604" r:id="rId7"/>
    <p:sldLayoutId id="2147484611" r:id="rId8"/>
    <p:sldLayoutId id="2147484612" r:id="rId9"/>
    <p:sldLayoutId id="2147484605" r:id="rId10"/>
    <p:sldLayoutId id="214748460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bru4.eu/" TargetMode="Externa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hyperlink" Target="http://www.bru4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hyperlink" Target="mailto:secretariat@bru4.e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4158" y="2348880"/>
            <a:ext cx="7113362" cy="30243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BE" sz="4000" dirty="0"/>
              <a:t>APEEE</a:t>
            </a:r>
            <a:br>
              <a:rPr lang="fr-BE" sz="4000" dirty="0"/>
            </a:br>
            <a:br>
              <a:rPr lang="fr-BE" dirty="0"/>
            </a:br>
            <a:r>
              <a:rPr lang="fr-BE" dirty="0"/>
              <a:t>Association des parents d’élèves </a:t>
            </a:r>
            <a:br>
              <a:rPr lang="fr-BE" dirty="0"/>
            </a:br>
            <a:r>
              <a:rPr lang="fr-BE" dirty="0"/>
              <a:t>de l’école européenne de </a:t>
            </a:r>
            <a:r>
              <a:rPr lang="fr-BE" dirty="0" err="1"/>
              <a:t>bruxelles</a:t>
            </a:r>
            <a:r>
              <a:rPr lang="fr-BE" dirty="0"/>
              <a:t> iv</a:t>
            </a:r>
            <a:endParaRPr lang="fr-FR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732463"/>
            <a:ext cx="6172200" cy="504849"/>
          </a:xfrm>
        </p:spPr>
        <p:txBody>
          <a:bodyPr/>
          <a:lstStyle/>
          <a:p>
            <a:r>
              <a:rPr lang="fr-FR" altLang="fr-FR" dirty="0"/>
              <a:t>Élection des Représentants de Classe 2022-2023</a:t>
            </a: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09" y="692696"/>
            <a:ext cx="1326660" cy="130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2286000" y="6243357"/>
            <a:ext cx="6172200" cy="5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71A6"/>
              </a:buClr>
              <a:buSzPct val="6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C1DB"/>
              </a:buClr>
              <a:buSzPct val="6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u="sng" dirty="0">
                <a:hlinkClick r:id="rId6"/>
              </a:rPr>
              <a:t>https://www.bru4.eu</a:t>
            </a:r>
            <a:endParaRPr lang="fr-FR" altLang="fr-FR" sz="1400" dirty="0"/>
          </a:p>
        </p:txBody>
      </p:sp>
      <p:pic>
        <p:nvPicPr>
          <p:cNvPr id="3" name="1st p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88403" y="61698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/>
              <a:t>APEEE BRU4 PRÉSENTATION</a:t>
            </a:r>
            <a:endParaRPr lang="fr-FR" dirty="0"/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446449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Bonsoir à </a:t>
            </a:r>
            <a:r>
              <a:rPr lang="en-US" sz="2000" dirty="0" err="1"/>
              <a:t>toutes</a:t>
            </a:r>
            <a:r>
              <a:rPr lang="en-US" sz="2000" dirty="0"/>
              <a:t> et </a:t>
            </a:r>
            <a:r>
              <a:rPr lang="en-US" sz="2000" dirty="0" err="1"/>
              <a:t>tous</a:t>
            </a:r>
            <a:r>
              <a:rPr lang="en-US" sz="2000" dirty="0"/>
              <a:t>,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fr-FR" sz="2000" dirty="0"/>
              <a:t>Bienvenue à ceux d'entre vous dont les enfants reviennent </a:t>
            </a:r>
            <a:br>
              <a:rPr lang="fr-FR" sz="2000" dirty="0"/>
            </a:br>
            <a:r>
              <a:rPr lang="fr-FR" sz="2000" dirty="0"/>
              <a:t>à l'école et un chaleureux bonjour à ceux d'entre vous dont </a:t>
            </a:r>
            <a:br>
              <a:rPr lang="fr-FR" sz="2000" dirty="0"/>
            </a:br>
            <a:r>
              <a:rPr lang="fr-FR" sz="2000" dirty="0"/>
              <a:t>les enfants sont nouveaux à l'école cette année ! </a:t>
            </a:r>
          </a:p>
          <a:p>
            <a:pPr marL="0" indent="0" algn="just">
              <a:buNone/>
            </a:pPr>
            <a:r>
              <a:rPr lang="fr-FR" sz="2000" dirty="0"/>
              <a:t>Nous espérons que vous allez bien ce soir et que vous êtes prêts à envisager de vous porter volontaire pour l'APEEE. ;-)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Les diapositives suivantes ont pour but de vous donner </a:t>
            </a:r>
            <a:br>
              <a:rPr lang="fr-FR" sz="2000" dirty="0"/>
            </a:br>
            <a:r>
              <a:rPr lang="fr-FR" sz="2000" dirty="0"/>
              <a:t>une brève présentation de notre Association, également connue sous le nom de l'APEEE, avant que vous ne passiez </a:t>
            </a:r>
            <a:br>
              <a:rPr lang="fr-FR" sz="2000" dirty="0"/>
            </a:br>
            <a:r>
              <a:rPr lang="fr-FR" sz="2000" dirty="0"/>
              <a:t>au vote pour vos 4 représentants de classe.</a:t>
            </a:r>
            <a:endParaRPr lang="en-US" sz="2000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2"/>
                </a:solidFill>
              </a:rPr>
              <a:t>APEEE de Bruxelles IV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11E86-86B6-4040-8268-FC7104DC0247}" type="slidenum">
              <a:rPr lang="fr-FR" alt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99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/>
              <a:t>STRUCTURE</a:t>
            </a:r>
            <a:endParaRPr lang="fr-FR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089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 err="1"/>
              <a:t>L’Association</a:t>
            </a:r>
            <a:r>
              <a:rPr lang="en-US" sz="1600" dirty="0"/>
              <a:t> des Parents de EEBIV se compose de </a:t>
            </a:r>
            <a:r>
              <a:rPr lang="en-US" sz="1600" b="1" dirty="0" err="1"/>
              <a:t>deux</a:t>
            </a:r>
            <a:r>
              <a:rPr lang="en-US" sz="1600" b="1" dirty="0"/>
              <a:t> parties </a:t>
            </a:r>
            <a:r>
              <a:rPr lang="en-US" sz="1600" b="1" dirty="0" err="1"/>
              <a:t>principales</a:t>
            </a:r>
            <a:r>
              <a:rPr lang="en-US" sz="1600" dirty="0"/>
              <a:t> : </a:t>
            </a:r>
          </a:p>
          <a:p>
            <a:pPr algn="just"/>
            <a:r>
              <a:rPr lang="fr-FR" sz="1600" dirty="0"/>
              <a:t>le </a:t>
            </a:r>
            <a:r>
              <a:rPr lang="fr-FR" sz="1600" b="1" dirty="0"/>
              <a:t>Conseil d'administration, </a:t>
            </a:r>
            <a:r>
              <a:rPr lang="fr-FR" sz="1600" dirty="0"/>
              <a:t>présidé par </a:t>
            </a:r>
            <a:r>
              <a:rPr lang="fr-FR" sz="1600" b="1" dirty="0"/>
              <a:t>Stephanie </a:t>
            </a:r>
            <a:r>
              <a:rPr lang="fr-FR" sz="1600" b="1" dirty="0" err="1"/>
              <a:t>Buus</a:t>
            </a:r>
            <a:r>
              <a:rPr lang="fr-FR" sz="1600" b="1" dirty="0"/>
              <a:t>,</a:t>
            </a:r>
            <a:r>
              <a:rPr lang="fr-FR" sz="1600" dirty="0"/>
              <a:t> est composé de parents bénévoles élus,</a:t>
            </a:r>
          </a:p>
          <a:p>
            <a:pPr algn="just"/>
            <a:r>
              <a:rPr lang="fr-FR" sz="1600" dirty="0"/>
              <a:t>et le </a:t>
            </a:r>
            <a:r>
              <a:rPr lang="fr-FR" sz="1600" b="1" dirty="0"/>
              <a:t>Bureau de l'APEEE</a:t>
            </a:r>
            <a:r>
              <a:rPr lang="fr-FR" sz="1600" dirty="0"/>
              <a:t>, dont le personnel s'occupe de la gestion quotidienne des services de l'APEEE : transport, cantine et activités périscolaires</a:t>
            </a:r>
            <a:r>
              <a:rPr lang="en-US" sz="1600" dirty="0"/>
              <a:t>. 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fr-FR" sz="1600" dirty="0"/>
              <a:t>L‘Association des Parents :</a:t>
            </a:r>
          </a:p>
          <a:p>
            <a:pPr algn="just"/>
            <a:r>
              <a:rPr lang="fr-FR" sz="1600" dirty="0"/>
              <a:t>gère les services, </a:t>
            </a:r>
          </a:p>
          <a:p>
            <a:pPr algn="just"/>
            <a:r>
              <a:rPr lang="fr-FR" sz="1600" dirty="0"/>
              <a:t>représente les parents et les élèves par l'intermédiaire du </a:t>
            </a:r>
            <a:r>
              <a:rPr lang="fr-FR" sz="1600" b="1" dirty="0"/>
              <a:t>Groupe </a:t>
            </a:r>
            <a:br>
              <a:rPr lang="fr-FR" sz="1600" b="1" dirty="0"/>
            </a:br>
            <a:r>
              <a:rPr lang="fr-FR" sz="1600" b="1" dirty="0"/>
              <a:t>de Travail Pédagogique</a:t>
            </a:r>
            <a:r>
              <a:rPr lang="fr-FR" sz="1600" dirty="0"/>
              <a:t> de notre école et d'</a:t>
            </a:r>
            <a:r>
              <a:rPr lang="fr-FR" sz="1600" b="1" dirty="0" err="1"/>
              <a:t>InterParents</a:t>
            </a:r>
            <a:r>
              <a:rPr lang="fr-FR" sz="1600" dirty="0"/>
              <a:t> (l’association qui chapeaute toutes les Associations de Parents des écoles européennes), </a:t>
            </a:r>
          </a:p>
          <a:p>
            <a:pPr algn="just"/>
            <a:r>
              <a:rPr lang="fr-FR" sz="1600" dirty="0"/>
              <a:t>propose et dirige des initiatives et des événements de renforcement </a:t>
            </a:r>
            <a:br>
              <a:rPr lang="fr-FR" sz="1600" dirty="0"/>
            </a:br>
            <a:r>
              <a:rPr lang="fr-FR" sz="1600" dirty="0"/>
              <a:t>de la communauté par l'intermédiaire du </a:t>
            </a:r>
            <a:r>
              <a:rPr lang="fr-FR" sz="1600" b="1" dirty="0"/>
              <a:t>Groupe de Travail </a:t>
            </a:r>
            <a:br>
              <a:rPr lang="fr-FR" sz="1600" b="1" dirty="0"/>
            </a:br>
            <a:r>
              <a:rPr lang="fr-FR" sz="1600" b="1" dirty="0"/>
              <a:t>sur le Renforcement de la Communauté</a:t>
            </a:r>
            <a:r>
              <a:rPr lang="fr-FR" sz="1600" dirty="0"/>
              <a:t>, </a:t>
            </a:r>
          </a:p>
          <a:p>
            <a:pPr algn="just"/>
            <a:r>
              <a:rPr lang="fr-FR" sz="1600" dirty="0"/>
              <a:t>fournit des fonds à la communauté scolaire par l'intermédiaire du </a:t>
            </a:r>
            <a:r>
              <a:rPr lang="fr-FR" sz="1600" b="1" dirty="0"/>
              <a:t>Fonds Communautaire</a:t>
            </a:r>
            <a:r>
              <a:rPr lang="fr-FR" sz="1600" dirty="0"/>
              <a:t> et du </a:t>
            </a:r>
            <a:r>
              <a:rPr lang="fr-FR" sz="1600" b="1" dirty="0"/>
              <a:t>Fonds Social</a:t>
            </a:r>
            <a:r>
              <a:rPr lang="fr-FR" sz="1600" dirty="0"/>
              <a:t>.</a:t>
            </a:r>
            <a:endParaRPr lang="fr-FR" altLang="fr-FR" sz="16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8A6EC8-3A28-475E-BCDB-45E0299CB776}" type="slidenum">
              <a:rPr lang="fr-FR" alt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chemeClr val="tx2"/>
                </a:solidFill>
              </a:rPr>
              <a:t>APEEE de Bruxelles IV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6169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b="1" i="1" dirty="0"/>
              <a:t>NOTRE MISSION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467600" cy="4121894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Notre mission est de garantir la rentabilité et </a:t>
            </a:r>
            <a:br>
              <a:rPr lang="fr-FR" dirty="0"/>
            </a:br>
            <a:r>
              <a:rPr lang="fr-FR" dirty="0"/>
              <a:t>la meilleure expérience possible pour les enfants, les parents et l'ensemble de la communauté scolaire, tout en respectant nos valeurs clés, </a:t>
            </a:r>
            <a:br>
              <a:rPr lang="fr-FR" dirty="0"/>
            </a:br>
            <a:r>
              <a:rPr lang="fr-FR" dirty="0"/>
              <a:t>à savoir :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Intégrité</a:t>
            </a:r>
          </a:p>
          <a:p>
            <a:pPr algn="just"/>
            <a:r>
              <a:rPr lang="fr-FR" dirty="0"/>
              <a:t>Responsabilité</a:t>
            </a:r>
          </a:p>
          <a:p>
            <a:pPr algn="just"/>
            <a:r>
              <a:rPr lang="fr-FR" dirty="0"/>
              <a:t>Qualité</a:t>
            </a:r>
          </a:p>
          <a:p>
            <a:pPr algn="just"/>
            <a:r>
              <a:rPr lang="fr-FR" dirty="0"/>
              <a:t>Sécurité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2266A-F33C-4EF7-871C-66ACCE068B4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APEEE de Bruxelles IV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6108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72388" cy="634082"/>
          </a:xfrm>
        </p:spPr>
        <p:txBody>
          <a:bodyPr>
            <a:normAutofit/>
          </a:bodyPr>
          <a:lstStyle/>
          <a:p>
            <a:r>
              <a:rPr lang="en-GB" sz="2000" b="1" i="1" dirty="0"/>
              <a:t>REPRÉSENTANTS DE SECTION ET DE CLASSE (1)</a:t>
            </a:r>
            <a:r>
              <a:rPr lang="en-GB" sz="2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3634" y="1349622"/>
            <a:ext cx="7467600" cy="5103714"/>
          </a:xfrm>
        </p:spPr>
        <p:txBody>
          <a:bodyPr/>
          <a:lstStyle/>
          <a:p>
            <a:pPr marL="0" indent="0" algn="just">
              <a:buNone/>
            </a:pPr>
            <a:r>
              <a:rPr lang="fr-FR" sz="1600" dirty="0"/>
              <a:t>En plus de siéger au Conseil d'Administration de l'Association, les parents peuvent également s'impliquer en se portant volontaires pour devenir Représentants de Section ou Représentants de Classe. </a:t>
            </a:r>
            <a:r>
              <a:rPr lang="fr-FR" sz="1600" b="1" dirty="0"/>
              <a:t>Vous trouverez toutes les coordonnées et de plus amples explications sur notre site web :</a:t>
            </a:r>
            <a:r>
              <a:rPr lang="fr-FR" sz="1600" dirty="0"/>
              <a:t> </a:t>
            </a:r>
            <a:r>
              <a:rPr lang="fr-FR" sz="1600" dirty="0">
                <a:hlinkClick r:id="rId4"/>
              </a:rPr>
              <a:t>www.bru4.eu</a:t>
            </a:r>
            <a:r>
              <a:rPr lang="fr-FR" sz="1600" dirty="0"/>
              <a:t>.</a:t>
            </a:r>
          </a:p>
          <a:p>
            <a:pPr marL="0" indent="0" algn="just">
              <a:buNone/>
            </a:pPr>
            <a:endParaRPr lang="en-GB" sz="1600" b="1" dirty="0"/>
          </a:p>
          <a:p>
            <a:pPr marL="0" indent="0" algn="just">
              <a:buNone/>
            </a:pPr>
            <a:r>
              <a:rPr lang="fr-FR" sz="1600" dirty="0"/>
              <a:t>L'une des raisons pour lesquelles nous sommes actuellement tous ici </a:t>
            </a:r>
            <a:br>
              <a:rPr lang="fr-FR" sz="1600" dirty="0"/>
            </a:br>
            <a:r>
              <a:rPr lang="fr-FR" sz="1600" dirty="0"/>
              <a:t>est l'élection des Représentants de Classe. Chaque classe a le droit d'élire </a:t>
            </a:r>
            <a:br>
              <a:rPr lang="fr-FR" sz="1600" dirty="0"/>
            </a:br>
            <a:r>
              <a:rPr lang="fr-FR" sz="1600" dirty="0"/>
              <a:t>4 Représentants de Classe. Chaque représentant qui est membre à part entière de l'APEEE et qui a payé la cotisation annuelle de 50 euros </a:t>
            </a:r>
            <a:br>
              <a:rPr lang="fr-FR" sz="1600" dirty="0"/>
            </a:br>
            <a:r>
              <a:rPr lang="fr-FR" sz="1600" dirty="0"/>
              <a:t>par famille a le droit de vote à l'Assemblée Générale de l'APEEE. Une classe qui n'a pas de Représentants de Classe élus n'a pas de voix à l'Assemblée Générale et ne reçoit pas toutes les informations envoyées. </a:t>
            </a:r>
          </a:p>
          <a:p>
            <a:pPr marL="0" indent="0" algn="just">
              <a:buNone/>
            </a:pPr>
            <a:endParaRPr lang="en-GB" sz="1600" dirty="0"/>
          </a:p>
          <a:p>
            <a:pPr marL="0" indent="0" algn="just">
              <a:buNone/>
            </a:pPr>
            <a:r>
              <a:rPr lang="fr-FR" sz="1600" dirty="0"/>
              <a:t>Nous aimerions donc vous encourager à vous présenter à l'élection </a:t>
            </a:r>
            <a:br>
              <a:rPr lang="fr-FR" sz="1600" dirty="0"/>
            </a:br>
            <a:r>
              <a:rPr lang="fr-FR" sz="1600" dirty="0"/>
              <a:t>des représentants de classe afin de vous assurer que votre classe sera représentée cette année! Pour aider à l'organisation de la classe, il est fortement recommandé d'attribuer les rôles suivants aux Représentants </a:t>
            </a:r>
            <a:br>
              <a:rPr lang="fr-FR" sz="1600" dirty="0"/>
            </a:br>
            <a:r>
              <a:rPr lang="fr-FR" sz="1600" dirty="0"/>
              <a:t>de Classe :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2266A-F33C-4EF7-871C-66ACCE068B4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APEEE de Bruxelles</a:t>
            </a:r>
            <a:br>
              <a:rPr lang="fr-FR" dirty="0"/>
            </a:br>
            <a:r>
              <a:rPr lang="fr-FR" dirty="0"/>
              <a:t> IV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6310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9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en-GB" sz="2000" b="1" i="1" dirty="0"/>
              <a:t>REPRÉSENTANTS DE SECTION ET DE CLASSE (2)</a:t>
            </a:r>
            <a:r>
              <a:rPr lang="en-GB" sz="2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0648"/>
            <a:ext cx="7467600" cy="5332688"/>
          </a:xfrm>
        </p:spPr>
        <p:txBody>
          <a:bodyPr/>
          <a:lstStyle/>
          <a:p>
            <a:pPr algn="just"/>
            <a:r>
              <a:rPr lang="fr-FR" sz="1400" dirty="0"/>
              <a:t>Un Représentant </a:t>
            </a:r>
            <a:r>
              <a:rPr lang="fr-FR" sz="1400" b="1" dirty="0"/>
              <a:t>Information</a:t>
            </a:r>
            <a:r>
              <a:rPr lang="fr-FR" sz="1400" dirty="0"/>
              <a:t> qui sera le point de contact entre l'enseignant </a:t>
            </a:r>
            <a:br>
              <a:rPr lang="fr-FR" sz="1400" dirty="0"/>
            </a:br>
            <a:r>
              <a:rPr lang="fr-FR" sz="1400" dirty="0"/>
              <a:t>de la classe et les parents de la classe ; qui transmettra les e-mails de l'Association des Parents aux parents, et qui informera les Représentants de Section de toutes </a:t>
            </a:r>
            <a:br>
              <a:rPr lang="fr-FR" sz="1400" dirty="0"/>
            </a:br>
            <a:r>
              <a:rPr lang="fr-FR" sz="1400" dirty="0"/>
              <a:t>les questions qui doivent être abordées dans les Conseils d'Éducation qui </a:t>
            </a:r>
            <a:br>
              <a:rPr lang="fr-FR" sz="1400" dirty="0"/>
            </a:br>
            <a:r>
              <a:rPr lang="fr-FR" sz="1400" dirty="0"/>
              <a:t>se réunissent quatre fois par an avec la direction. </a:t>
            </a:r>
            <a:br>
              <a:rPr lang="fr-FR" sz="1400" dirty="0"/>
            </a:br>
            <a:r>
              <a:rPr lang="fr-FR" sz="1400" u="sng" dirty="0"/>
              <a:t>Chaque classe doit avoir au moins UN parent qui peut être identifié comme un Représentant Information.</a:t>
            </a:r>
          </a:p>
          <a:p>
            <a:pPr algn="just"/>
            <a:r>
              <a:rPr lang="fr-FR" sz="1400" dirty="0"/>
              <a:t>Un Représentant </a:t>
            </a:r>
            <a:r>
              <a:rPr lang="fr-FR" sz="1400" b="1" dirty="0"/>
              <a:t>Événements</a:t>
            </a:r>
            <a:r>
              <a:rPr lang="fr-FR" sz="1400" dirty="0"/>
              <a:t> pour informer les parents des initiatives </a:t>
            </a:r>
            <a:br>
              <a:rPr lang="fr-FR" sz="1400" dirty="0"/>
            </a:br>
            <a:r>
              <a:rPr lang="fr-FR" sz="1400" dirty="0"/>
              <a:t>de renforcement de la communauté comme la </a:t>
            </a:r>
            <a:r>
              <a:rPr lang="fr-FR" sz="1400" dirty="0" err="1"/>
              <a:t>Somerfesto</a:t>
            </a:r>
            <a:r>
              <a:rPr lang="fr-FR" sz="1400" dirty="0"/>
              <a:t>, les événements </a:t>
            </a:r>
            <a:br>
              <a:rPr lang="fr-FR" sz="1400" dirty="0"/>
            </a:br>
            <a:r>
              <a:rPr lang="fr-FR" sz="1400" dirty="0"/>
              <a:t>de la section ou des vacances, ou les matinées café. Si aucun Représentant Événements n'est désigné, toutes les informations relatives aux événements seront transmises au Représentant Information. </a:t>
            </a:r>
          </a:p>
          <a:p>
            <a:pPr algn="just"/>
            <a:r>
              <a:rPr lang="fr-FR" sz="1400" dirty="0"/>
              <a:t>Un </a:t>
            </a:r>
            <a:r>
              <a:rPr lang="fr-FR" sz="1400" b="1" dirty="0"/>
              <a:t>Trésorier</a:t>
            </a:r>
            <a:r>
              <a:rPr lang="fr-FR" sz="1400" dirty="0"/>
              <a:t> pour gérer la Caisse de Classe. Ce rôle est extrêmement important </a:t>
            </a:r>
            <a:br>
              <a:rPr lang="fr-FR" sz="1400" dirty="0"/>
            </a:br>
            <a:r>
              <a:rPr lang="fr-FR" sz="1400" dirty="0"/>
              <a:t>car les enseignants ne sont pas autorisés à gérer directement les fonds. Ce rôle est particulièrement important pour les classes Maternelles et Primaires, mais aussi pour certaines classes Secondaires.</a:t>
            </a:r>
          </a:p>
          <a:p>
            <a:pPr algn="just"/>
            <a:r>
              <a:rPr lang="fr-FR" sz="1400" dirty="0"/>
              <a:t>Et enfin, un </a:t>
            </a:r>
            <a:r>
              <a:rPr lang="fr-FR" sz="1400" b="1" dirty="0"/>
              <a:t>Back-up</a:t>
            </a:r>
            <a:r>
              <a:rPr lang="fr-FR" sz="1400" dirty="0"/>
              <a:t> pour aider n'importe lequel des autres représentants, </a:t>
            </a:r>
            <a:br>
              <a:rPr lang="fr-FR" sz="1400" dirty="0"/>
            </a:br>
            <a:r>
              <a:rPr lang="fr-FR" sz="1400" dirty="0"/>
              <a:t>si nécessaire.</a:t>
            </a:r>
            <a:endParaRPr lang="en-GB" sz="1400" dirty="0"/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r>
              <a:rPr lang="fr-FR" sz="1600" b="1" dirty="0"/>
              <a:t>Le nom, le rôle et les coordonnées de tout Représentant de Classe élu lors de cette réunion TEAMS doivent être envoyés directement au Secrétariat de l'APEEE à l'adresse suivante : </a:t>
            </a:r>
            <a:r>
              <a:rPr lang="fr-FR" sz="1600" b="1" dirty="0">
                <a:hlinkClick r:id="rId4"/>
              </a:rPr>
              <a:t>secretariat@bru4.eu</a:t>
            </a:r>
            <a:r>
              <a:rPr lang="fr-FR" sz="1400" dirty="0"/>
              <a:t> 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2266A-F33C-4EF7-871C-66ACCE068B4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APEEE de Bruxelles IV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6254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b="1" i="1" dirty="0"/>
              <a:t>MERCI À VOUS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9632" y="2420888"/>
            <a:ext cx="6192688" cy="2088232"/>
          </a:xfrm>
        </p:spPr>
        <p:txBody>
          <a:bodyPr/>
          <a:lstStyle/>
          <a:p>
            <a:pPr marL="0" indent="0" algn="just">
              <a:buNone/>
            </a:pPr>
            <a:r>
              <a:rPr lang="fr-FR" sz="2800" dirty="0"/>
              <a:t>Merci de votre attention et merci </a:t>
            </a:r>
            <a:br>
              <a:rPr lang="fr-FR" sz="2800" dirty="0"/>
            </a:br>
            <a:r>
              <a:rPr lang="fr-FR" sz="2800" dirty="0"/>
              <a:t>de votre engagement à améliorer notre communauté scolaire !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2266A-F33C-4EF7-871C-66ACCE068B4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APEEE de Bruxelles IV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5214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EE">
  <a:themeElements>
    <a:clrScheme name="Custom 5">
      <a:dk1>
        <a:sysClr val="windowText" lastClr="000000"/>
      </a:dk1>
      <a:lt1>
        <a:sysClr val="window" lastClr="FFFFFF"/>
      </a:lt1>
      <a:dk2>
        <a:srgbClr val="1D12B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APEEE</Template>
  <TotalTime>482</TotalTime>
  <Words>819</Words>
  <Application>Microsoft Office PowerPoint</Application>
  <PresentationFormat>Affichage à l'écran (4:3)</PresentationFormat>
  <Paragraphs>58</Paragraphs>
  <Slides>7</Slides>
  <Notes>2</Notes>
  <HiddenSlides>0</HiddenSlides>
  <MMClips>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Calibri</vt:lpstr>
      <vt:lpstr>Century Schoolbook</vt:lpstr>
      <vt:lpstr>Wingdings</vt:lpstr>
      <vt:lpstr>Wingdings 2</vt:lpstr>
      <vt:lpstr>APEEE</vt:lpstr>
      <vt:lpstr>APEEE  Association des parents d’élèves  de l’école européenne de bruxelles iv</vt:lpstr>
      <vt:lpstr>APEEE BRU4 PRÉSENTATION</vt:lpstr>
      <vt:lpstr>STRUCTURE</vt:lpstr>
      <vt:lpstr>NOTRE MISSION</vt:lpstr>
      <vt:lpstr>REPRÉSENTANTS DE SECTION ET DE CLASSE (1) </vt:lpstr>
      <vt:lpstr>REPRÉSENTANTS DE SECTION ET DE CLASSE (2) </vt:lpstr>
      <vt:lpstr>MERCI À VOUS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APEEE  Association des parents d’élèves  de l’école européenne de bruxelles iv</dc:title>
  <dc:creator>Communication</dc:creator>
  <cp:lastModifiedBy>Milena Beumers</cp:lastModifiedBy>
  <cp:revision>24</cp:revision>
  <dcterms:created xsi:type="dcterms:W3CDTF">2018-11-26T08:34:46Z</dcterms:created>
  <dcterms:modified xsi:type="dcterms:W3CDTF">2022-09-13T07:38:43Z</dcterms:modified>
</cp:coreProperties>
</file>