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7" r:id="rId6"/>
    <p:sldId id="261" r:id="rId7"/>
    <p:sldId id="257" r:id="rId8"/>
    <p:sldId id="259" r:id="rId9"/>
    <p:sldId id="268" r:id="rId10"/>
  </p:sldIdLst>
  <p:sldSz cx="9144000" cy="6858000" type="screen4x3"/>
  <p:notesSz cx="6810375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81" autoAdjust="0"/>
  </p:normalViewPr>
  <p:slideViewPr>
    <p:cSldViewPr>
      <p:cViewPr varScale="1">
        <p:scale>
          <a:sx n="89" d="100"/>
          <a:sy n="89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C2D1E2-5B05-4C55-9E73-91EAF194CF1B}" type="slidenum">
              <a:rPr lang="fr-FR">
                <a:latin typeface="Arial" panose="020B0604020202020204" pitchFamily="34" charset="0"/>
              </a:rPr>
              <a:pPr>
                <a:defRPr/>
              </a:p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174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8EC6A48-ACD3-44B6-BD08-76B583B1647D}" type="datetimeFigureOut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799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TBD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A83AD-6435-4527-B85F-774739EEC0C5}" type="slidenum">
              <a:rPr lang="fr-FR" altLang="fr-FR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APEEE de Bruxelles IV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Due to its massive capacity, we have to face a growing number of issues for lack of space.</a:t>
            </a:r>
          </a:p>
          <a:p>
            <a:endParaRPr lang="en-GB" noProof="0" dirty="0"/>
          </a:p>
          <a:p>
            <a:r>
              <a:rPr lang="en-GB" noProof="0" dirty="0"/>
              <a:t>This has a negative impact on children’s wellbeing and the APEEE’s mission of support</a:t>
            </a:r>
          </a:p>
          <a:p>
            <a:endParaRPr lang="en-GB" noProof="0" dirty="0"/>
          </a:p>
          <a:p>
            <a:r>
              <a:rPr lang="en-GB" noProof="0" dirty="0"/>
              <a:t>The upcoming presentation  aims at presenting you our recommended option for your validation &amp; feedback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9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We have no control or authority about the number of pupils registered to the school.</a:t>
            </a:r>
          </a:p>
          <a:p>
            <a:endParaRPr lang="en-GB" noProof="0" dirty="0"/>
          </a:p>
          <a:p>
            <a:r>
              <a:rPr lang="en-GB" noProof="0" dirty="0"/>
              <a:t>We have made many changes and improvements already. </a:t>
            </a:r>
          </a:p>
          <a:p>
            <a:endParaRPr lang="en-GB" noProof="0" dirty="0"/>
          </a:p>
          <a:p>
            <a:r>
              <a:rPr lang="en-GB" noProof="0" dirty="0"/>
              <a:t>However, we came to a point where being somewhat stuck we decided it was reasonable, interesting and wise to invest in a space ourselves.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95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decision to invest is not a new idea; we also needed to look for a place adjacent to the school with a potential for extra space.</a:t>
            </a:r>
          </a:p>
          <a:p>
            <a:endParaRPr lang="en-GB" noProof="0" dirty="0"/>
          </a:p>
          <a:p>
            <a:r>
              <a:rPr lang="en-GB" noProof="0" dirty="0"/>
              <a:t>In return we’ll gain flexibility, full control of its usage and more importantly, more autonomy and freedom from the school. </a:t>
            </a:r>
          </a:p>
          <a:p>
            <a:endParaRPr lang="en-GB" noProof="0" dirty="0"/>
          </a:p>
          <a:p>
            <a:r>
              <a:rPr lang="en-GB" noProof="0" dirty="0"/>
              <a:t>In addition, we will :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extend our offer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increase the quality and ….</a:t>
            </a:r>
          </a:p>
          <a:p>
            <a:pPr marL="171450" indent="-171450">
              <a:buFontTx/>
              <a:buChar char="-"/>
            </a:pPr>
            <a:r>
              <a:rPr lang="en-GB" noProof="0" dirty="0"/>
              <a:t>….even help the school to gain space as well.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03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73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As you can see, the project would be located right at the corner of the school and directly  adjacent to the nursery building</a:t>
            </a:r>
            <a:r>
              <a:rPr lang="fr-BE" dirty="0"/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60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 -Here are some of the things we are foreseeing 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-   On the ground floor at the same level as </a:t>
            </a:r>
            <a:r>
              <a:rPr lang="en-US" sz="1200" b="1" dirty="0"/>
              <a:t>nursery section, a dedicated canteen zone is foreseen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sz="1200" dirty="0"/>
              <a:t>Creation of </a:t>
            </a:r>
            <a:r>
              <a:rPr lang="en-US" sz="1200" b="1" dirty="0"/>
              <a:t>several extra curricular areas (6 to 8)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sz="1200" dirty="0"/>
              <a:t>Construction of a </a:t>
            </a:r>
            <a:r>
              <a:rPr lang="en-US" sz="1200" b="1" dirty="0"/>
              <a:t>rooftop permaculture </a:t>
            </a:r>
            <a:r>
              <a:rPr lang="en-US" sz="1200" dirty="0"/>
              <a:t>zone</a:t>
            </a:r>
            <a:endParaRPr lang="en-US" sz="1200" b="1" dirty="0"/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n-US" sz="1200" dirty="0"/>
              <a:t>Dedication of an </a:t>
            </a:r>
            <a:r>
              <a:rPr lang="en-US" sz="1200" b="1" dirty="0"/>
              <a:t>office space </a:t>
            </a:r>
            <a:r>
              <a:rPr lang="en-US" sz="1200" dirty="0"/>
              <a:t>for the APEEE staff</a:t>
            </a:r>
            <a:endParaRPr lang="fr-FR" altLang="fr-FR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APEEE de Bruxelles IV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E18D2D-7B1B-406F-8E30-E0CB92DF0304}" type="slidenum">
              <a:rPr lang="fr-FR" altLang="fr-FR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TBD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09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APEEE de Bruxelles IV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73F96-A9B1-427E-937C-A250897C6A2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45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DFDB-D64A-40D9-80E2-B56934CCF55E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2489-53C4-4000-A3B2-0D9EE72182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68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DC6D-EDE5-4EEB-AC24-E5279A1573C9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41F2-7749-44F9-B893-7C6ACB7819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5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DAD1-399D-4A0E-99CA-0E4933BA9D6E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F319-66DB-4AF1-8BB7-59CF240FD2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3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067964" y="5953252"/>
            <a:ext cx="609600" cy="52070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2266A-F33C-4EF7-871C-66ACCE068B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2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7785-80EB-46FE-AC6E-46796116FB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54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BFDA-FA8C-41E0-80F8-0CF4CB134D6B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7A1-857F-4D59-9C8D-BBEFA8B9091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8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10B0-FF9E-46C9-A550-30A4DCA3578B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A1EE-D808-4CE3-BADF-D5E768903C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90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BF43A0-7070-4ABF-BD61-170480747558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A3BC4D-D9B9-4B39-BD7A-0B423F8E2F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32503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631F-3371-4219-9263-C477350AC35E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3B2F-9FD2-4F43-830C-39CF6B37C9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76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58E2ED-F08B-416C-9EEF-DB836F9D2F04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F3FB0-889F-45FD-87F8-E2A9019E8B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61083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6CD932-7EAE-4BC5-A3A4-72FF79AEFF7C}" type="datetime1">
              <a:rPr lang="fr-FR" smtClean="0"/>
              <a:pPr>
                <a:defRPr/>
              </a:pPr>
              <a:t>03/12/2018</a:t>
            </a:fld>
            <a:endParaRPr lang="fr-FR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8CED6D-6550-4DF3-840E-A0A2249E01F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APEEE de Bruxelles IV</a:t>
            </a:r>
          </a:p>
        </p:txBody>
      </p:sp>
    </p:spTree>
    <p:extLst>
      <p:ext uri="{BB962C8B-B14F-4D97-AF65-F5344CB8AC3E}">
        <p14:creationId xmlns:p14="http://schemas.microsoft.com/office/powerpoint/2010/main" val="35091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  <a:p>
            <a:pPr lvl="3"/>
            <a:r>
              <a:rPr lang="en-US" altLang="fr-FR" dirty="0"/>
              <a:t>Fourth level</a:t>
            </a:r>
          </a:p>
          <a:p>
            <a:pPr lvl="4"/>
            <a:r>
              <a:rPr lang="en-US" altLang="fr-FR" dirty="0"/>
              <a:t>Fifth level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8044673" y="5953125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44673" y="5953125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7F78F83-7B26-4F62-B515-8FC1E66860F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6" y="188913"/>
            <a:ext cx="89189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02" r:id="rId4"/>
    <p:sldLayoutId id="2147484603" r:id="rId5"/>
    <p:sldLayoutId id="2147484610" r:id="rId6"/>
    <p:sldLayoutId id="2147484604" r:id="rId7"/>
    <p:sldLayoutId id="2147484611" r:id="rId8"/>
    <p:sldLayoutId id="2147484612" r:id="rId9"/>
    <p:sldLayoutId id="2147484605" r:id="rId10"/>
    <p:sldLayoutId id="214748460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000" dirty="0">
                <a:solidFill>
                  <a:schemeClr val="tx2">
                    <a:lumMod val="50000"/>
                  </a:schemeClr>
                </a:solidFill>
              </a:rPr>
              <a:t>APEEE - Association des parents d’élèves </a:t>
            </a:r>
            <a:br>
              <a:rPr lang="fr-BE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000" dirty="0">
                <a:solidFill>
                  <a:schemeClr val="tx2">
                    <a:lumMod val="50000"/>
                  </a:schemeClr>
                </a:solidFill>
              </a:rPr>
              <a:t>de l’école européenne de bruxelles iv</a:t>
            </a:r>
            <a:br>
              <a:rPr lang="fr-BE" sz="20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fr-BE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BE" sz="2000" dirty="0">
                <a:solidFill>
                  <a:schemeClr val="tx2">
                    <a:lumMod val="50000"/>
                  </a:schemeClr>
                </a:solidFill>
              </a:rPr>
              <a:t>mme Sophie Weisswange – 4/12/2018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INVESTMENT in an APEEE BUILDING - PROPOSAL</a:t>
            </a:r>
            <a:endParaRPr lang="fr-FR" altLang="fr-F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Introduction and Context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26767" y="1487968"/>
            <a:ext cx="7950200" cy="4873625"/>
          </a:xfrm>
        </p:spPr>
        <p:txBody>
          <a:bodyPr/>
          <a:lstStyle/>
          <a:p>
            <a:r>
              <a:rPr lang="en-US" sz="2000" dirty="0"/>
              <a:t>EEB IV has grown exponentially and reached a massive capacity</a:t>
            </a:r>
          </a:p>
          <a:p>
            <a:r>
              <a:rPr lang="en-US" sz="2000" dirty="0"/>
              <a:t>We are now facing numerous issues with regards to lack of space in general, namely for rooms related to APEEE specific services and extra curricular activities</a:t>
            </a:r>
          </a:p>
          <a:p>
            <a:r>
              <a:rPr lang="en-US" sz="2000" dirty="0"/>
              <a:t>This constantly and repetitively hinders initiatives and ambitions of the APEEE in the children’s wellbeing and support mission.</a:t>
            </a:r>
          </a:p>
          <a:p>
            <a:r>
              <a:rPr lang="en-US" sz="2000" dirty="0"/>
              <a:t>In addition, there is a benefit in dedicating some space to APEEE specific needs such as office space or events</a:t>
            </a:r>
          </a:p>
          <a:p>
            <a:endParaRPr lang="en-US" sz="2000" dirty="0"/>
          </a:p>
          <a:p>
            <a:r>
              <a:rPr lang="en-US" sz="2000" dirty="0"/>
              <a:t>This presentation aims at presenting you our recommended option, for your validation and feedback.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A6EC8-3A28-475E-BCDB-45E0299CB776}" type="slidenum">
              <a:rPr lang="fr-FR" altLang="fr-FR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7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Span of Solutions Considered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look at this from a structural and rational perspective, the lack of space finds its root cause in the number of pupils registered on our premises.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Considering our span of control, and extent of authority, this is a solution field we opted not to pursue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worked on a variety of optimization options such as the processes with the school administration, juggling with creative timetable constraints and composing with an interesting space brainteaser.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 ultimately decided that a reasonable, interesting and wise choice was to make an investment in space ourselves.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A6EC8-3A28-475E-BCDB-45E0299CB776}" type="slidenum">
              <a:rPr lang="fr-FR" altLang="fr-FR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Recommended Solution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6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We recommend the investment in a building situated right next to the school premises, </a:t>
            </a:r>
          </a:p>
          <a:p>
            <a:pPr marL="0" indent="0">
              <a:buNone/>
            </a:pPr>
            <a:r>
              <a:rPr lang="en-US" sz="1800" b="1" dirty="0"/>
              <a:t>Allowing:</a:t>
            </a:r>
          </a:p>
          <a:p>
            <a:r>
              <a:rPr lang="en-US" sz="1800" dirty="0"/>
              <a:t>Extra space availability</a:t>
            </a:r>
          </a:p>
          <a:p>
            <a:r>
              <a:rPr lang="en-US" sz="1800" dirty="0"/>
              <a:t>More autonomy from the school</a:t>
            </a:r>
          </a:p>
          <a:p>
            <a:r>
              <a:rPr lang="en-US" sz="1800" dirty="0"/>
              <a:t>Flexibility over its processing &amp; full control over its usage</a:t>
            </a:r>
          </a:p>
          <a:p>
            <a:pPr marL="0" indent="0">
              <a:buNone/>
            </a:pPr>
            <a:r>
              <a:rPr lang="en-US" sz="1800" b="1" dirty="0"/>
              <a:t>Therefore:</a:t>
            </a:r>
          </a:p>
          <a:p>
            <a:r>
              <a:rPr lang="en-US" sz="1800" dirty="0"/>
              <a:t>Extending the offer of activities in a reliable manner</a:t>
            </a:r>
          </a:p>
          <a:p>
            <a:r>
              <a:rPr lang="en-US" sz="1800" dirty="0"/>
              <a:t>Improving the school services provided by the APEEE</a:t>
            </a:r>
          </a:p>
          <a:p>
            <a:r>
              <a:rPr lang="en-US" sz="1800" dirty="0"/>
              <a:t>Increase the quality of specific services</a:t>
            </a:r>
          </a:p>
          <a:p>
            <a:pPr marL="0" indent="0">
              <a:buNone/>
            </a:pPr>
            <a:r>
              <a:rPr lang="en-US" sz="1800" b="1" dirty="0"/>
              <a:t>As well as: </a:t>
            </a:r>
          </a:p>
          <a:p>
            <a:r>
              <a:rPr lang="en-US" sz="1800" dirty="0"/>
              <a:t>The dedication of a portion of space to the APEEE staff</a:t>
            </a:r>
          </a:p>
          <a:p>
            <a:r>
              <a:rPr lang="en-US" sz="1800" dirty="0"/>
              <a:t>Thus freeing up currently APEEE occupied class space</a:t>
            </a:r>
          </a:p>
          <a:p>
            <a:r>
              <a:rPr lang="en-US" sz="1800" dirty="0"/>
              <a:t>Devoting an event driven area for APEEE events and other potential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A6EC8-3A28-475E-BCDB-45E0299CB776}" type="slidenum">
              <a:rPr lang="fr-FR" altLang="fr-FR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5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6C8FAA9-FECF-406F-A2DA-212336ED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option we look at, Concretely</a:t>
            </a:r>
            <a:endParaRPr lang="fr-B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20412F-28D4-4C84-9B8B-C0CDAD57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9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looking at investing in the parcel next to the school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9CC72CC-193F-4C1F-856A-2BEFF1691A57}"/>
              </a:ext>
            </a:extLst>
          </p:cNvPr>
          <p:cNvGrpSpPr/>
          <p:nvPr/>
        </p:nvGrpSpPr>
        <p:grpSpPr>
          <a:xfrm>
            <a:off x="457200" y="1582218"/>
            <a:ext cx="4546848" cy="3430957"/>
            <a:chOff x="1149350" y="971867"/>
            <a:chExt cx="6980238" cy="490540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29EDD4-E7C5-4815-A188-2457E4986F88}"/>
                </a:ext>
              </a:extLst>
            </p:cNvPr>
            <p:cNvPicPr/>
            <p:nvPr/>
          </p:nvPicPr>
          <p:blipFill rotWithShape="1">
            <a:blip r:embed="rId3"/>
            <a:srcRect l="25397" t="27278" r="33334" b="20047"/>
            <a:stretch/>
          </p:blipFill>
          <p:spPr bwMode="auto">
            <a:xfrm>
              <a:off x="1149350" y="971867"/>
              <a:ext cx="6980238" cy="49054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0A0BE166-07D3-449D-AA18-095D135A7FAE}"/>
                </a:ext>
              </a:extLst>
            </p:cNvPr>
            <p:cNvCxnSpPr/>
            <p:nvPr/>
          </p:nvCxnSpPr>
          <p:spPr>
            <a:xfrm flipV="1">
              <a:off x="4244906" y="2618128"/>
              <a:ext cx="1386840" cy="9906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2C96E5B6-FCAC-4000-B242-1A8069BB6525}"/>
                </a:ext>
              </a:extLst>
            </p:cNvPr>
            <p:cNvCxnSpPr/>
            <p:nvPr/>
          </p:nvCxnSpPr>
          <p:spPr>
            <a:xfrm flipH="1" flipV="1">
              <a:off x="5641072" y="2535932"/>
              <a:ext cx="373380" cy="11430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1AC86D9-72BF-452F-A90F-BDCBA9A4EA4F}"/>
                </a:ext>
              </a:extLst>
            </p:cNvPr>
            <p:cNvCxnSpPr/>
            <p:nvPr/>
          </p:nvCxnSpPr>
          <p:spPr>
            <a:xfrm>
              <a:off x="4261852" y="4928612"/>
              <a:ext cx="1318260" cy="12192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79E10BD-C8F1-46EA-82E6-8DD2ACDCF4D4}"/>
                </a:ext>
              </a:extLst>
            </p:cNvPr>
            <p:cNvCxnSpPr/>
            <p:nvPr/>
          </p:nvCxnSpPr>
          <p:spPr>
            <a:xfrm flipV="1">
              <a:off x="5694412" y="3717032"/>
              <a:ext cx="327660" cy="1524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1A7B8BCC-5529-4BC5-94C5-7A8CF2241302}"/>
                </a:ext>
              </a:extLst>
            </p:cNvPr>
            <p:cNvCxnSpPr/>
            <p:nvPr/>
          </p:nvCxnSpPr>
          <p:spPr>
            <a:xfrm flipV="1">
              <a:off x="4284712" y="3625592"/>
              <a:ext cx="243840" cy="120396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1C47E53-883B-4782-A01C-C2F4EC9D4A97}"/>
                </a:ext>
              </a:extLst>
            </p:cNvPr>
            <p:cNvCxnSpPr/>
            <p:nvPr/>
          </p:nvCxnSpPr>
          <p:spPr>
            <a:xfrm>
              <a:off x="3979912" y="3549392"/>
              <a:ext cx="586740" cy="6096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9A9BFEF-E534-47C5-940D-7B66AD103956}"/>
                </a:ext>
              </a:extLst>
            </p:cNvPr>
            <p:cNvCxnSpPr/>
            <p:nvPr/>
          </p:nvCxnSpPr>
          <p:spPr>
            <a:xfrm flipV="1">
              <a:off x="5580112" y="3717032"/>
              <a:ext cx="114300" cy="134112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F8E041C-1BBB-4E23-A3D7-C11E2F17AEA3}"/>
                </a:ext>
              </a:extLst>
            </p:cNvPr>
            <p:cNvCxnSpPr/>
            <p:nvPr/>
          </p:nvCxnSpPr>
          <p:spPr>
            <a:xfrm flipH="1">
              <a:off x="3916680" y="2627372"/>
              <a:ext cx="274320" cy="92202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84411580-3B38-4D18-84C9-51D040D1FF03}"/>
              </a:ext>
            </a:extLst>
          </p:cNvPr>
          <p:cNvPicPr/>
          <p:nvPr/>
        </p:nvPicPr>
        <p:blipFill rotWithShape="1">
          <a:blip r:embed="rId4"/>
          <a:srcRect l="23882" t="41761" r="36870" b="4762"/>
          <a:stretch/>
        </p:blipFill>
        <p:spPr bwMode="auto">
          <a:xfrm>
            <a:off x="3707904" y="3075882"/>
            <a:ext cx="4392488" cy="3589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B25A1B3-A78E-43CB-9CB8-8B6283C02118}"/>
              </a:ext>
            </a:extLst>
          </p:cNvPr>
          <p:cNvSpPr txBox="1"/>
          <p:nvPr/>
        </p:nvSpPr>
        <p:spPr>
          <a:xfrm>
            <a:off x="5076056" y="1509752"/>
            <a:ext cx="3206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</a:rPr>
              <a:t>Acquisition and remodelling of a property of about 800 m2 located </a:t>
            </a:r>
            <a:r>
              <a:rPr lang="en-GB" sz="2000" dirty="0" err="1">
                <a:latin typeface="Arial" panose="020B0604020202020204" pitchFamily="34" charset="0"/>
              </a:rPr>
              <a:t>Drève</a:t>
            </a:r>
            <a:r>
              <a:rPr lang="en-GB" sz="2000" dirty="0">
                <a:latin typeface="Arial" panose="020B0604020202020204" pitchFamily="34" charset="0"/>
              </a:rPr>
              <a:t> Sainte Anne 78</a:t>
            </a:r>
          </a:p>
          <a:p>
            <a:endParaRPr lang="fr-BE" sz="2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92BC1B1-352E-4BEF-84FC-AEF4F59C972D}"/>
              </a:ext>
            </a:extLst>
          </p:cNvPr>
          <p:cNvSpPr txBox="1"/>
          <p:nvPr/>
        </p:nvSpPr>
        <p:spPr>
          <a:xfrm>
            <a:off x="371474" y="5117012"/>
            <a:ext cx="320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</a:rPr>
              <a:t>Purchase cost 800k€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850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Main elements of Planned space distribution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5A079A-048E-4E40-805E-680970BB52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752"/>
          </a:xfrm>
        </p:spPr>
        <p:txBody>
          <a:bodyPr/>
          <a:lstStyle/>
          <a:p>
            <a:r>
              <a:rPr lang="en-US" sz="1800" dirty="0"/>
              <a:t>Structuring of the ground floor at level of </a:t>
            </a:r>
            <a:r>
              <a:rPr lang="en-US" sz="1800" b="1" dirty="0"/>
              <a:t>nursery section, for which a dedicated canteen zone is foreseen.</a:t>
            </a:r>
            <a:br>
              <a:rPr lang="en-US" sz="1800" dirty="0"/>
            </a:b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(avoiding the outdoor walk (weather/security) and providing timetable flexibility)</a:t>
            </a:r>
          </a:p>
          <a:p>
            <a:r>
              <a:rPr lang="en-US" sz="1800" dirty="0"/>
              <a:t>Creation of </a:t>
            </a:r>
            <a:r>
              <a:rPr lang="en-US" sz="1800" b="1" dirty="0"/>
              <a:t>several extra curricular areas </a:t>
            </a:r>
            <a:r>
              <a:rPr lang="en-US" sz="1800" dirty="0"/>
              <a:t>such as music room, gym area, kitchen class…</a:t>
            </a:r>
            <a:br>
              <a:rPr lang="en-US" sz="1800" dirty="0"/>
            </a:b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(with full independent management of its capacity and reservations, hence allowing the reliable commitment to the classes)</a:t>
            </a:r>
          </a:p>
          <a:p>
            <a:r>
              <a:rPr lang="en-US" sz="1800" dirty="0"/>
              <a:t>Construction of a </a:t>
            </a:r>
            <a:r>
              <a:rPr lang="en-US" sz="1800" b="1" dirty="0"/>
              <a:t>rooftop permaculture </a:t>
            </a:r>
            <a:r>
              <a:rPr lang="en-US" sz="1800" dirty="0"/>
              <a:t>zone</a:t>
            </a:r>
            <a:br>
              <a:rPr lang="en-US" sz="1800" dirty="0"/>
            </a:b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(providing an innovative ecology and gardening class opportunity)</a:t>
            </a:r>
          </a:p>
          <a:p>
            <a:r>
              <a:rPr lang="en-US" sz="1800" dirty="0"/>
              <a:t>Conception of an </a:t>
            </a:r>
            <a:r>
              <a:rPr lang="en-US" sz="1800" b="1" dirty="0"/>
              <a:t>event room </a:t>
            </a:r>
            <a:r>
              <a:rPr lang="en-US" sz="1800" dirty="0"/>
              <a:t>with dividing walls</a:t>
            </a:r>
            <a:br>
              <a:rPr lang="en-US" sz="1800" dirty="0"/>
            </a:b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(allowing APEEE various events more freely, as well as the potential for student’s events)</a:t>
            </a:r>
          </a:p>
          <a:p>
            <a:r>
              <a:rPr lang="en-US" sz="1800" dirty="0"/>
              <a:t>Dedication of an </a:t>
            </a:r>
            <a:r>
              <a:rPr lang="en-US" sz="1800" b="1" dirty="0"/>
              <a:t>office space </a:t>
            </a:r>
            <a:r>
              <a:rPr lang="en-US" sz="1800" dirty="0"/>
              <a:t>for the APEEE staff</a:t>
            </a:r>
            <a:br>
              <a:rPr lang="fr-BE" sz="1800" dirty="0"/>
            </a:b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GB" sz="1600" i="1" dirty="0">
                <a:solidFill>
                  <a:schemeClr val="tx2">
                    <a:lumMod val="50000"/>
                  </a:schemeClr>
                </a:solidFill>
              </a:rPr>
              <a:t>allowing not only a tight team collaboration and effectiveness, but also free up much needed class space in Build. S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11E86-86B6-4040-8268-FC7104DC0247}" type="slidenum">
              <a:rPr lang="fr-FR" altLang="fr-FR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What are the Next steps, How can you help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4616"/>
            <a:ext cx="7467600" cy="48737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Your validation and feedback is sought as active members of the APEEE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Which can be followed by:</a:t>
            </a:r>
          </a:p>
          <a:p>
            <a:pPr marL="65246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finalization of an architecture feasibility study</a:t>
            </a:r>
          </a:p>
          <a:p>
            <a:pPr marL="65246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design of a financing and budget plan (with amortization, exploitation,…)</a:t>
            </a:r>
          </a:p>
          <a:p>
            <a:pPr marL="65246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 use of reserves to buy the premises which will ensure inclusion of fixed assets, therefore a more balanced budget.</a:t>
            </a:r>
          </a:p>
          <a:p>
            <a:pPr marL="65246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 security related requirements study</a:t>
            </a:r>
          </a:p>
          <a:p>
            <a:pPr marL="652463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which case, we aim at coming back with a progress update in the following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55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6C8FAA9-FECF-406F-A2DA-212336ED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Thank you!</a:t>
            </a:r>
            <a:endParaRPr lang="fr-B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20412F-28D4-4C84-9B8B-C0CDAD57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266A-F33C-4EF7-871C-66ACCE068B4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0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EE">
  <a:themeElements>
    <a:clrScheme name="Custom 5">
      <a:dk1>
        <a:sysClr val="windowText" lastClr="000000"/>
      </a:dk1>
      <a:lt1>
        <a:sysClr val="window" lastClr="FFFFFF"/>
      </a:lt1>
      <a:dk2>
        <a:srgbClr val="1D12B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APEEE</Template>
  <TotalTime>995</TotalTime>
  <Words>784</Words>
  <Application>Microsoft Office PowerPoint</Application>
  <PresentationFormat>Affichage à l'écran 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Century Schoolbook</vt:lpstr>
      <vt:lpstr>Wingdings</vt:lpstr>
      <vt:lpstr>Wingdings 2</vt:lpstr>
      <vt:lpstr>APEEE</vt:lpstr>
      <vt:lpstr>APEEE - Association des parents d’élèves  de l’école européenne de bruxelles iv  mme Sophie Weisswange – 4/12/2018</vt:lpstr>
      <vt:lpstr>Introduction and Context</vt:lpstr>
      <vt:lpstr>Span of Solutions Considered </vt:lpstr>
      <vt:lpstr>Recommended Solution</vt:lpstr>
      <vt:lpstr>The option we look at, Concretely</vt:lpstr>
      <vt:lpstr>We are looking at investing in the parcel next to the school</vt:lpstr>
      <vt:lpstr>Main elements of Planned space distribution</vt:lpstr>
      <vt:lpstr>What are the Next steps, How can you help</vt:lpstr>
      <vt:lpstr>Thank you!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APEEE  Association des parents d’élèves  de l’école européenne de bruxelles iv</dc:title>
  <dc:creator>Communication</dc:creator>
  <cp:lastModifiedBy>Renan Minoche</cp:lastModifiedBy>
  <cp:revision>55</cp:revision>
  <cp:lastPrinted>2018-12-03T11:30:54Z</cp:lastPrinted>
  <dcterms:created xsi:type="dcterms:W3CDTF">2018-11-26T08:34:46Z</dcterms:created>
  <dcterms:modified xsi:type="dcterms:W3CDTF">2018-12-03T12:26:54Z</dcterms:modified>
</cp:coreProperties>
</file>